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56" r:id="rId1"/>
  </p:sldMasterIdLst>
  <p:notesMasterIdLst>
    <p:notesMasterId r:id="rId12"/>
  </p:notesMasterIdLst>
  <p:sldIdLst>
    <p:sldId id="256" r:id="rId2"/>
    <p:sldId id="269" r:id="rId3"/>
    <p:sldId id="258" r:id="rId4"/>
    <p:sldId id="259" r:id="rId5"/>
    <p:sldId id="260" r:id="rId6"/>
    <p:sldId id="261" r:id="rId7"/>
    <p:sldId id="262" r:id="rId8"/>
    <p:sldId id="265" r:id="rId9"/>
    <p:sldId id="266" r:id="rId10"/>
    <p:sldId id="268" r:id="rId11"/>
  </p:sldIdLst>
  <p:sldSz cx="9144000" cy="6858000" type="screen4x3"/>
  <p:notesSz cx="6858000" cy="9144000"/>
  <p:photoAlbum/>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17699F-706F-4E56-BD73-3A7EA6D57598}" type="datetimeFigureOut">
              <a:rPr lang="sr-Latn-RS" smtClean="0"/>
              <a:t>31.5.2020.</a:t>
            </a:fld>
            <a:endParaRPr lang="sr-Latn-R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DECC45-97C8-4176-B85C-5D43067ACE0C}" type="slidenum">
              <a:rPr lang="sr-Latn-RS" smtClean="0"/>
              <a:t>‹#›</a:t>
            </a:fld>
            <a:endParaRPr lang="sr-Latn-RS"/>
          </a:p>
        </p:txBody>
      </p:sp>
    </p:spTree>
    <p:extLst>
      <p:ext uri="{BB962C8B-B14F-4D97-AF65-F5344CB8AC3E}">
        <p14:creationId xmlns:p14="http://schemas.microsoft.com/office/powerpoint/2010/main" val="1617556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4E2C02F-1906-4C85-994C-D2B1E7B7FAEE}" type="datetimeFigureOut">
              <a:rPr lang="sr-Latn-RS" smtClean="0"/>
              <a:t>31.5.2020.</a:t>
            </a:fld>
            <a:endParaRPr lang="sr-Latn-RS"/>
          </a:p>
        </p:txBody>
      </p:sp>
      <p:sp>
        <p:nvSpPr>
          <p:cNvPr id="19" name="Footer Placeholder 18"/>
          <p:cNvSpPr>
            <a:spLocks noGrp="1"/>
          </p:cNvSpPr>
          <p:nvPr>
            <p:ph type="ftr" sz="quarter" idx="11"/>
          </p:nvPr>
        </p:nvSpPr>
        <p:spPr/>
        <p:txBody>
          <a:bodyPr/>
          <a:lstStyle/>
          <a:p>
            <a:endParaRPr lang="sr-Latn-RS"/>
          </a:p>
        </p:txBody>
      </p:sp>
      <p:sp>
        <p:nvSpPr>
          <p:cNvPr id="27" name="Slide Number Placeholder 26"/>
          <p:cNvSpPr>
            <a:spLocks noGrp="1"/>
          </p:cNvSpPr>
          <p:nvPr>
            <p:ph type="sldNum" sz="quarter" idx="12"/>
          </p:nvPr>
        </p:nvSpPr>
        <p:spPr/>
        <p:txBody>
          <a:bodyPr/>
          <a:lstStyle/>
          <a:p>
            <a:fld id="{59049D88-3EFA-4A95-BC08-D96261B65913}" type="slidenum">
              <a:rPr lang="sr-Latn-RS" smtClean="0"/>
              <a:t>‹#›</a:t>
            </a:fld>
            <a:endParaRPr lang="sr-Latn-R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E2C02F-1906-4C85-994C-D2B1E7B7FAEE}" type="datetimeFigureOut">
              <a:rPr lang="sr-Latn-RS" smtClean="0"/>
              <a:t>31.5.2020.</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59049D88-3EFA-4A95-BC08-D96261B65913}" type="slidenum">
              <a:rPr lang="sr-Latn-RS" smtClean="0"/>
              <a:t>‹#›</a:t>
            </a:fld>
            <a:endParaRPr lang="sr-Latn-R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E2C02F-1906-4C85-994C-D2B1E7B7FAEE}" type="datetimeFigureOut">
              <a:rPr lang="sr-Latn-RS" smtClean="0"/>
              <a:t>31.5.2020.</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59049D88-3EFA-4A95-BC08-D96261B65913}" type="slidenum">
              <a:rPr lang="sr-Latn-RS" smtClean="0"/>
              <a:t>‹#›</a:t>
            </a:fld>
            <a:endParaRPr lang="sr-Latn-R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E2C02F-1906-4C85-994C-D2B1E7B7FAEE}" type="datetimeFigureOut">
              <a:rPr lang="sr-Latn-RS" smtClean="0"/>
              <a:t>31.5.2020.</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59049D88-3EFA-4A95-BC08-D96261B65913}" type="slidenum">
              <a:rPr lang="sr-Latn-RS" smtClean="0"/>
              <a:t>‹#›</a:t>
            </a:fld>
            <a:endParaRPr lang="sr-Latn-R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4E2C02F-1906-4C85-994C-D2B1E7B7FAEE}" type="datetimeFigureOut">
              <a:rPr lang="sr-Latn-RS" smtClean="0"/>
              <a:t>31.5.2020.</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59049D88-3EFA-4A95-BC08-D96261B65913}" type="slidenum">
              <a:rPr lang="sr-Latn-RS" smtClean="0"/>
              <a:t>‹#›</a:t>
            </a:fld>
            <a:endParaRPr lang="sr-Latn-R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4E2C02F-1906-4C85-994C-D2B1E7B7FAEE}" type="datetimeFigureOut">
              <a:rPr lang="sr-Latn-RS" smtClean="0"/>
              <a:t>31.5.2020.</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59049D88-3EFA-4A95-BC08-D96261B65913}" type="slidenum">
              <a:rPr lang="sr-Latn-RS" smtClean="0"/>
              <a:t>‹#›</a:t>
            </a:fld>
            <a:endParaRPr lang="sr-Latn-R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4E2C02F-1906-4C85-994C-D2B1E7B7FAEE}" type="datetimeFigureOut">
              <a:rPr lang="sr-Latn-RS" smtClean="0"/>
              <a:t>31.5.2020.</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59049D88-3EFA-4A95-BC08-D96261B65913}" type="slidenum">
              <a:rPr lang="sr-Latn-RS" smtClean="0"/>
              <a:t>‹#›</a:t>
            </a:fld>
            <a:endParaRPr lang="sr-Latn-R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4E2C02F-1906-4C85-994C-D2B1E7B7FAEE}" type="datetimeFigureOut">
              <a:rPr lang="sr-Latn-RS" smtClean="0"/>
              <a:t>31.5.2020.</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59049D88-3EFA-4A95-BC08-D96261B65913}" type="slidenum">
              <a:rPr lang="sr-Latn-RS" smtClean="0"/>
              <a:t>‹#›</a:t>
            </a:fld>
            <a:endParaRPr lang="sr-Latn-R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2C02F-1906-4C85-994C-D2B1E7B7FAEE}" type="datetimeFigureOut">
              <a:rPr lang="sr-Latn-RS" smtClean="0"/>
              <a:t>31.5.2020.</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59049D88-3EFA-4A95-BC08-D96261B65913}" type="slidenum">
              <a:rPr lang="sr-Latn-RS" smtClean="0"/>
              <a:t>‹#›</a:t>
            </a:fld>
            <a:endParaRPr lang="sr-Latn-R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4E2C02F-1906-4C85-994C-D2B1E7B7FAEE}" type="datetimeFigureOut">
              <a:rPr lang="sr-Latn-RS" smtClean="0"/>
              <a:t>31.5.2020.</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59049D88-3EFA-4A95-BC08-D96261B65913}" type="slidenum">
              <a:rPr lang="sr-Latn-RS" smtClean="0"/>
              <a:t>‹#›</a:t>
            </a:fld>
            <a:endParaRPr lang="sr-Latn-R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4E2C02F-1906-4C85-994C-D2B1E7B7FAEE}" type="datetimeFigureOut">
              <a:rPr lang="sr-Latn-RS" smtClean="0"/>
              <a:t>31.5.2020.</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a:xfrm>
            <a:off x="8077200" y="6356350"/>
            <a:ext cx="609600" cy="365125"/>
          </a:xfrm>
        </p:spPr>
        <p:txBody>
          <a:bodyPr/>
          <a:lstStyle/>
          <a:p>
            <a:fld id="{59049D88-3EFA-4A95-BC08-D96261B65913}" type="slidenum">
              <a:rPr lang="sr-Latn-RS" smtClean="0"/>
              <a:t>‹#›</a:t>
            </a:fld>
            <a:endParaRPr lang="sr-Latn-R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4E2C02F-1906-4C85-994C-D2B1E7B7FAEE}" type="datetimeFigureOut">
              <a:rPr lang="sr-Latn-RS" smtClean="0"/>
              <a:t>31.5.2020.</a:t>
            </a:fld>
            <a:endParaRPr lang="sr-Latn-R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sr-Latn-R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049D88-3EFA-4A95-BC08-D96261B65913}" type="slidenum">
              <a:rPr lang="sr-Latn-RS" smtClean="0"/>
              <a:t>‹#›</a:t>
            </a:fld>
            <a:endParaRPr lang="sr-Latn-R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908720"/>
            <a:ext cx="7851648" cy="1584176"/>
          </a:xfrm>
        </p:spPr>
        <p:txBody>
          <a:bodyPr>
            <a:normAutofit/>
          </a:bodyPr>
          <a:lstStyle/>
          <a:p>
            <a:pPr algn="ctr"/>
            <a:r>
              <a:rPr lang="sr-Cyrl-RS" dirty="0" smtClean="0"/>
              <a:t>Водимо вас у Париз</a:t>
            </a:r>
            <a:endParaRPr lang="sr-Latn-RS" dirty="0"/>
          </a:p>
        </p:txBody>
      </p:sp>
      <p:sp>
        <p:nvSpPr>
          <p:cNvPr id="3" name="Subtitle 2"/>
          <p:cNvSpPr>
            <a:spLocks noGrp="1"/>
          </p:cNvSpPr>
          <p:nvPr>
            <p:ph type="subTitle" idx="1"/>
          </p:nvPr>
        </p:nvSpPr>
        <p:spPr/>
        <p:txBody>
          <a:bodyPr>
            <a:normAutofit fontScale="77500" lnSpcReduction="20000"/>
          </a:bodyPr>
          <a:lstStyle/>
          <a:p>
            <a:pPr algn="ctr"/>
            <a:r>
              <a:rPr lang="sr-Cyrl-RS" sz="3100" dirty="0" smtClean="0"/>
              <a:t>Економско-трговинска школа Бор</a:t>
            </a:r>
          </a:p>
          <a:p>
            <a:pPr algn="ctr"/>
            <a:r>
              <a:rPr lang="sr-Cyrl-RS" dirty="0" smtClean="0"/>
              <a:t>Предмет: </a:t>
            </a:r>
            <a:r>
              <a:rPr lang="sr-Cyrl-RS" dirty="0"/>
              <a:t>Француски </a:t>
            </a:r>
            <a:r>
              <a:rPr lang="sr-Cyrl-RS" dirty="0" smtClean="0"/>
              <a:t>језик</a:t>
            </a:r>
          </a:p>
          <a:p>
            <a:pPr algn="ctr"/>
            <a:r>
              <a:rPr lang="sr-Cyrl-RS" dirty="0" smtClean="0"/>
              <a:t>Одељење</a:t>
            </a:r>
            <a:r>
              <a:rPr lang="sr-Cyrl-RS" dirty="0"/>
              <a:t>: </a:t>
            </a:r>
            <a:r>
              <a:rPr lang="sr-Latn-RS" dirty="0" smtClean="0"/>
              <a:t>II3</a:t>
            </a:r>
            <a:r>
              <a:rPr lang="sr-Cyrl-RS" dirty="0" smtClean="0"/>
              <a:t> – Туристички техничар</a:t>
            </a:r>
            <a:endParaRPr lang="sr-Latn-RS" dirty="0"/>
          </a:p>
          <a:p>
            <a:pPr algn="ctr"/>
            <a:endParaRPr lang="sr-Cyrl-RS" dirty="0" smtClean="0"/>
          </a:p>
          <a:p>
            <a:pPr algn="ctr"/>
            <a:r>
              <a:rPr lang="sr-Cyrl-RS" dirty="0" smtClean="0"/>
              <a:t>Наставник: Валентина Поповић, професор француског језика</a:t>
            </a:r>
            <a:endParaRPr lang="sr-Latn-RS" dirty="0" smtClean="0"/>
          </a:p>
        </p:txBody>
      </p:sp>
    </p:spTree>
    <p:extLst>
      <p:ext uri="{BB962C8B-B14F-4D97-AF65-F5344CB8AC3E}">
        <p14:creationId xmlns:p14="http://schemas.microsoft.com/office/powerpoint/2010/main" val="3627312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754408"/>
          </a:xfrm>
        </p:spPr>
        <p:txBody>
          <a:bodyPr/>
          <a:lstStyle/>
          <a:p>
            <a:r>
              <a:rPr lang="sr-Cyrl-RS" dirty="0" smtClean="0"/>
              <a:t>          Коментар</a:t>
            </a:r>
            <a:endParaRPr lang="sr-Latn-RS" dirty="0"/>
          </a:p>
        </p:txBody>
      </p:sp>
      <p:sp>
        <p:nvSpPr>
          <p:cNvPr id="3" name="Text Placeholder 2"/>
          <p:cNvSpPr>
            <a:spLocks noGrp="1"/>
          </p:cNvSpPr>
          <p:nvPr>
            <p:ph type="body" idx="2"/>
          </p:nvPr>
        </p:nvSpPr>
        <p:spPr>
          <a:xfrm>
            <a:off x="685800" y="1412776"/>
            <a:ext cx="7918648" cy="4835624"/>
          </a:xfrm>
        </p:spPr>
        <p:txBody>
          <a:bodyPr>
            <a:normAutofit fontScale="92500" lnSpcReduction="20000"/>
          </a:bodyPr>
          <a:lstStyle/>
          <a:p>
            <a:pPr algn="just"/>
            <a:r>
              <a:rPr lang="sr-Cyrl-RS" sz="1700" dirty="0" smtClean="0">
                <a:ea typeface="Calibri"/>
                <a:cs typeface="Arial"/>
              </a:rPr>
              <a:t>Наставница је изузетно задовољна постигнутим резултатом, поготову што су сви ученици показали изузетан труд, давали своје идеје, сарађивали, помагали се међусобно. Томе је сигурно допринело то што су користили средства која су њима занимљива и која им нису страна. Поред рачунара користили су и своје мобилне телефоне, тако да су често били у контакту.</a:t>
            </a:r>
            <a:endParaRPr lang="sr-Cyrl-RS" sz="1700" dirty="0">
              <a:ea typeface="Calibri"/>
              <a:cs typeface="Arial"/>
            </a:endParaRPr>
          </a:p>
          <a:p>
            <a:pPr algn="just"/>
            <a:r>
              <a:rPr lang="sr-Cyrl-RS" sz="1700" dirty="0" smtClean="0">
                <a:ea typeface="Calibri"/>
                <a:cs typeface="Arial"/>
              </a:rPr>
              <a:t>Наставница је све ученике похвалила, а оне који су се истакли, </a:t>
            </a:r>
            <a:r>
              <a:rPr lang="sr-Cyrl-RS" sz="1700" dirty="0" smtClean="0">
                <a:ea typeface="Calibri"/>
                <a:cs typeface="Arial"/>
              </a:rPr>
              <a:t>чија је креативност изашла из оквира наставничких предлога, </a:t>
            </a:r>
            <a:r>
              <a:rPr lang="sr-Cyrl-RS" sz="1700" dirty="0" smtClean="0">
                <a:ea typeface="Calibri"/>
                <a:cs typeface="Arial"/>
              </a:rPr>
              <a:t>посебно </a:t>
            </a:r>
            <a:r>
              <a:rPr lang="sr-Cyrl-RS" sz="1700" dirty="0" smtClean="0">
                <a:ea typeface="Calibri"/>
                <a:cs typeface="Arial"/>
              </a:rPr>
              <a:t>ће наградити добрим оценама.</a:t>
            </a:r>
          </a:p>
          <a:p>
            <a:pPr algn="just"/>
            <a:r>
              <a:rPr lang="sr-Cyrl-RS" sz="1700" dirty="0" smtClean="0">
                <a:cs typeface="Arial"/>
              </a:rPr>
              <a:t>Сви радови су постављни на фејсбук страници „Учимо француски“ као </a:t>
            </a:r>
            <a:r>
              <a:rPr lang="sr-Cyrl-RS" sz="1700" dirty="0" smtClean="0">
                <a:cs typeface="Arial"/>
              </a:rPr>
              <a:t>и на </a:t>
            </a:r>
            <a:r>
              <a:rPr lang="sr-Cyrl-RS" sz="1700" dirty="0" smtClean="0">
                <a:cs typeface="Arial"/>
              </a:rPr>
              <a:t>сајту школе  где ће моћи да их  виде и остали ученици</a:t>
            </a:r>
            <a:r>
              <a:rPr lang="sr-Cyrl-RS" sz="1700" dirty="0" smtClean="0">
                <a:cs typeface="Arial"/>
              </a:rPr>
              <a:t>, да изнесу своје утиске </a:t>
            </a:r>
            <a:r>
              <a:rPr lang="sr-Cyrl-RS" sz="1700" dirty="0" smtClean="0">
                <a:cs typeface="Arial"/>
              </a:rPr>
              <a:t>и да и они буду мотивисани за сличан рад. </a:t>
            </a:r>
          </a:p>
          <a:p>
            <a:pPr algn="just"/>
            <a:r>
              <a:rPr lang="sr-Cyrl-RS" sz="1700" dirty="0" smtClean="0">
                <a:cs typeface="Arial"/>
              </a:rPr>
              <a:t>Најбољи рад наставница је претворила у видео формат и поставила на јутјуб канал.</a:t>
            </a:r>
          </a:p>
          <a:p>
            <a:endParaRPr lang="sr-Cyrl-RS" sz="1300" dirty="0"/>
          </a:p>
          <a:p>
            <a:r>
              <a:rPr lang="sr-Cyrl-RS" sz="1700" dirty="0" smtClean="0"/>
              <a:t>У раду су заступљене међупредметне компетенције:</a:t>
            </a:r>
          </a:p>
          <a:p>
            <a:r>
              <a:rPr lang="sr-Cyrl-RS" sz="1700" dirty="0"/>
              <a:t>к</a:t>
            </a:r>
            <a:r>
              <a:rPr lang="sr-Cyrl-RS" sz="1700" dirty="0" smtClean="0"/>
              <a:t>омуникација,  сарадња,  естетичка </a:t>
            </a:r>
            <a:r>
              <a:rPr lang="sr-Cyrl-RS" sz="1700" dirty="0"/>
              <a:t>компетенција, </a:t>
            </a:r>
            <a:endParaRPr lang="sr-Cyrl-RS" sz="1700" dirty="0" smtClean="0"/>
          </a:p>
          <a:p>
            <a:r>
              <a:rPr lang="sr-Cyrl-RS" sz="1700" dirty="0" smtClean="0"/>
              <a:t>компетенција за целоживотно учење, </a:t>
            </a:r>
            <a:r>
              <a:rPr lang="sr-Cyrl-RS" sz="1700" dirty="0"/>
              <a:t>решавање </a:t>
            </a:r>
            <a:r>
              <a:rPr lang="sr-Cyrl-RS" sz="1700" dirty="0" smtClean="0"/>
              <a:t>проблема,</a:t>
            </a:r>
          </a:p>
          <a:p>
            <a:r>
              <a:rPr lang="sr-Cyrl-RS" sz="1700" dirty="0"/>
              <a:t>р</a:t>
            </a:r>
            <a:r>
              <a:rPr lang="sr-Cyrl-RS" sz="1700" dirty="0" smtClean="0"/>
              <a:t>ад са подацима и информацијама, </a:t>
            </a:r>
            <a:r>
              <a:rPr lang="sr-Cyrl-RS" sz="1700" dirty="0"/>
              <a:t>дигитална компетенција,.</a:t>
            </a:r>
          </a:p>
          <a:p>
            <a:r>
              <a:rPr lang="sr-Cyrl-RS" sz="1800" dirty="0" smtClean="0"/>
              <a:t>предузимљивост </a:t>
            </a:r>
            <a:r>
              <a:rPr lang="sr-Cyrl-RS" sz="1800" dirty="0"/>
              <a:t>и </a:t>
            </a:r>
            <a:r>
              <a:rPr lang="sr-Cyrl-RS" sz="1800" dirty="0" smtClean="0"/>
              <a:t>оријентација ка предузетништву. </a:t>
            </a:r>
            <a:endParaRPr lang="sr-Cyrl-RS" sz="1800" dirty="0"/>
          </a:p>
          <a:p>
            <a:endParaRPr lang="sr-Cyrl-RS" sz="1700" dirty="0" smtClean="0"/>
          </a:p>
          <a:p>
            <a:r>
              <a:rPr lang="sr-Cyrl-RS" sz="1700" dirty="0"/>
              <a:t> </a:t>
            </a:r>
            <a:r>
              <a:rPr lang="sr-Cyrl-RS" sz="1700" dirty="0" smtClean="0"/>
              <a:t>                  И на крају: „Пођите са на нама у Париз“</a:t>
            </a:r>
          </a:p>
          <a:p>
            <a:endParaRPr lang="sr-Cyrl-RS" sz="900" dirty="0"/>
          </a:p>
          <a:p>
            <a:r>
              <a:rPr lang="sr-Latn-RS" sz="2000" b="1" i="1" dirty="0" smtClean="0">
                <a:solidFill>
                  <a:srgbClr val="FF0000"/>
                </a:solidFill>
              </a:rPr>
              <a:t>                                            </a:t>
            </a:r>
            <a:r>
              <a:rPr lang="sr-Latn-RS" sz="2600" b="1" i="1" dirty="0" smtClean="0">
                <a:solidFill>
                  <a:srgbClr val="FF0000"/>
                </a:solidFill>
              </a:rPr>
              <a:t>A bientôt</a:t>
            </a:r>
            <a:endParaRPr lang="sr-Cyrl-RS" sz="2600" b="1" i="1" dirty="0">
              <a:solidFill>
                <a:srgbClr val="FF0000"/>
              </a:solidFill>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336506" y="3933825"/>
            <a:ext cx="2314575" cy="2314575"/>
          </a:xfrm>
        </p:spPr>
      </p:pic>
    </p:spTree>
    <p:extLst>
      <p:ext uri="{BB962C8B-B14F-4D97-AF65-F5344CB8AC3E}">
        <p14:creationId xmlns:p14="http://schemas.microsoft.com/office/powerpoint/2010/main" val="17290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a:lstStyle/>
          <a:p>
            <a:r>
              <a:rPr lang="sr-Cyrl-RS" sz="2600" dirty="0" smtClean="0">
                <a:solidFill>
                  <a:srgbClr val="04617B"/>
                </a:solidFill>
              </a:rPr>
              <a:t>          Идеја</a:t>
            </a:r>
            <a:endParaRPr lang="sr-Latn-RS" dirty="0"/>
          </a:p>
        </p:txBody>
      </p:sp>
      <p:sp>
        <p:nvSpPr>
          <p:cNvPr id="3" name="Text Placeholder 2"/>
          <p:cNvSpPr>
            <a:spLocks noGrp="1"/>
          </p:cNvSpPr>
          <p:nvPr>
            <p:ph type="body" idx="1"/>
          </p:nvPr>
        </p:nvSpPr>
        <p:spPr>
          <a:xfrm>
            <a:off x="457200" y="1484784"/>
            <a:ext cx="8291264" cy="2736304"/>
          </a:xfrm>
        </p:spPr>
        <p:txBody>
          <a:bodyPr/>
          <a:lstStyle/>
          <a:p>
            <a:pPr lvl="0" algn="just">
              <a:buClr>
                <a:srgbClr val="0BD0D9"/>
              </a:buClr>
            </a:pPr>
            <a:r>
              <a:rPr lang="sr-Cyrl-RS" sz="1600" b="0" dirty="0">
                <a:solidFill>
                  <a:prstClr val="black"/>
                </a:solidFill>
              </a:rPr>
              <a:t>-С обзиром да је неколико претходних јединица било на тему путовања, </a:t>
            </a:r>
            <a:r>
              <a:rPr lang="sr-Cyrl-RS" sz="1600" b="0" dirty="0" smtClean="0">
                <a:solidFill>
                  <a:prstClr val="black"/>
                </a:solidFill>
              </a:rPr>
              <a:t>наставница </a:t>
            </a:r>
            <a:r>
              <a:rPr lang="sr-Cyrl-RS" sz="1600" b="0" dirty="0">
                <a:solidFill>
                  <a:prstClr val="black"/>
                </a:solidFill>
              </a:rPr>
              <a:t>је </a:t>
            </a:r>
            <a:r>
              <a:rPr lang="sr-Cyrl-RS" sz="1600" b="0" dirty="0" smtClean="0">
                <a:solidFill>
                  <a:prstClr val="black"/>
                </a:solidFill>
              </a:rPr>
              <a:t>предложила  </a:t>
            </a:r>
            <a:r>
              <a:rPr lang="sr-Cyrl-RS" sz="1600" b="0" dirty="0">
                <a:solidFill>
                  <a:prstClr val="black"/>
                </a:solidFill>
              </a:rPr>
              <a:t>ученицима  рад на пројекту управо с том темом</a:t>
            </a:r>
            <a:r>
              <a:rPr lang="sr-Cyrl-RS" sz="1600" b="0" dirty="0" smtClean="0">
                <a:solidFill>
                  <a:prstClr val="black"/>
                </a:solidFill>
              </a:rPr>
              <a:t>.</a:t>
            </a:r>
          </a:p>
          <a:p>
            <a:pPr lvl="0" algn="just">
              <a:buClr>
                <a:srgbClr val="0BD0D9"/>
              </a:buClr>
            </a:pPr>
            <a:r>
              <a:rPr lang="sr-Cyrl-RS" sz="1600" b="0" dirty="0">
                <a:solidFill>
                  <a:prstClr val="black"/>
                </a:solidFill>
              </a:rPr>
              <a:t>-Одлука је била лака, зао што су у питању ученици на смеру Туристички техничар.   Они су већ имали у првом и другом разреду неке предмете из области </a:t>
            </a:r>
            <a:r>
              <a:rPr lang="sr-Cyrl-RS" sz="1600" b="0" dirty="0" smtClean="0">
                <a:solidFill>
                  <a:prstClr val="black"/>
                </a:solidFill>
              </a:rPr>
              <a:t>туризма:   </a:t>
            </a:r>
          </a:p>
          <a:p>
            <a:pPr lvl="0" algn="just">
              <a:buClr>
                <a:srgbClr val="0BD0D9"/>
              </a:buClr>
            </a:pPr>
            <a:r>
              <a:rPr lang="sr-Cyrl-RS" sz="1600" b="0" dirty="0" smtClean="0">
                <a:solidFill>
                  <a:prstClr val="black"/>
                </a:solidFill>
              </a:rPr>
              <a:t>Основи </a:t>
            </a:r>
            <a:r>
              <a:rPr lang="sr-Cyrl-RS" sz="1600" b="0" dirty="0">
                <a:solidFill>
                  <a:prstClr val="black"/>
                </a:solidFill>
              </a:rPr>
              <a:t>туризма и угоститељства,    Агенцијско и хотелијерско пословање,  </a:t>
            </a:r>
            <a:r>
              <a:rPr lang="sr-Cyrl-RS" sz="1600" b="0" dirty="0" smtClean="0">
                <a:solidFill>
                  <a:prstClr val="black"/>
                </a:solidFill>
              </a:rPr>
              <a:t>Економика </a:t>
            </a:r>
            <a:r>
              <a:rPr lang="sr-Cyrl-RS" sz="1600" b="0" dirty="0">
                <a:solidFill>
                  <a:prstClr val="black"/>
                </a:solidFill>
              </a:rPr>
              <a:t>и организација туристичких </a:t>
            </a:r>
            <a:r>
              <a:rPr lang="sr-Cyrl-RS" sz="1600" b="0" dirty="0" smtClean="0">
                <a:solidFill>
                  <a:prstClr val="black"/>
                </a:solidFill>
              </a:rPr>
              <a:t>предузећа. Иако </a:t>
            </a:r>
            <a:r>
              <a:rPr lang="sr-Cyrl-RS" sz="1600" b="0" dirty="0">
                <a:solidFill>
                  <a:prstClr val="black"/>
                </a:solidFill>
              </a:rPr>
              <a:t>још увек нису радили туристичке аранжмане они су ипак у оквиру тих предмета стекли нека знања која им могу бити корисна за рад на овом пројекту, с обзиром да су радили</a:t>
            </a:r>
            <a:r>
              <a:rPr lang="sr-Cyrl-RS" sz="1600" b="0" dirty="0" smtClean="0">
                <a:solidFill>
                  <a:prstClr val="black"/>
                </a:solidFill>
              </a:rPr>
              <a:t>:</a:t>
            </a:r>
            <a:r>
              <a:rPr lang="sr-Cyrl-RS" sz="1600" b="0" dirty="0">
                <a:solidFill>
                  <a:prstClr val="black"/>
                </a:solidFill>
              </a:rPr>
              <a:t> Пласирање локалне туристичке </a:t>
            </a:r>
            <a:r>
              <a:rPr lang="sr-Cyrl-RS" sz="1600" b="0" dirty="0" smtClean="0">
                <a:solidFill>
                  <a:prstClr val="black"/>
                </a:solidFill>
              </a:rPr>
              <a:t>понуде (где </a:t>
            </a:r>
            <a:r>
              <a:rPr lang="sr-Cyrl-RS" sz="1600" b="0" dirty="0">
                <a:solidFill>
                  <a:prstClr val="black"/>
                </a:solidFill>
              </a:rPr>
              <a:t>су стекли и нека маркетиншка знања), као и  </a:t>
            </a:r>
            <a:r>
              <a:rPr lang="sr-Cyrl-RS" sz="1600" b="0" dirty="0" smtClean="0">
                <a:solidFill>
                  <a:prstClr val="black"/>
                </a:solidFill>
              </a:rPr>
              <a:t>Склапање </a:t>
            </a:r>
            <a:r>
              <a:rPr lang="sr-Cyrl-RS" sz="1600" b="0" dirty="0">
                <a:solidFill>
                  <a:prstClr val="black"/>
                </a:solidFill>
              </a:rPr>
              <a:t>уговора са </a:t>
            </a:r>
            <a:r>
              <a:rPr lang="sr-Cyrl-RS" sz="1600" b="0" dirty="0" smtClean="0">
                <a:solidFill>
                  <a:prstClr val="black"/>
                </a:solidFill>
              </a:rPr>
              <a:t>превозником </a:t>
            </a:r>
            <a:r>
              <a:rPr lang="sr-Cyrl-RS" sz="1600" b="0" dirty="0">
                <a:solidFill>
                  <a:prstClr val="black"/>
                </a:solidFill>
              </a:rPr>
              <a:t>ради извођења туристичких </a:t>
            </a:r>
            <a:r>
              <a:rPr lang="sr-Cyrl-RS" sz="1600" b="0" dirty="0" smtClean="0">
                <a:solidFill>
                  <a:prstClr val="black"/>
                </a:solidFill>
              </a:rPr>
              <a:t>путовања.    Поред тога  наставница </a:t>
            </a:r>
            <a:endParaRPr lang="sr-Cyrl-RS" sz="1600" b="0" dirty="0">
              <a:solidFill>
                <a:prstClr val="black"/>
              </a:solidFill>
            </a:endParaRPr>
          </a:p>
          <a:p>
            <a:endParaRPr lang="sr-Latn-RS" dirty="0"/>
          </a:p>
        </p:txBody>
      </p:sp>
      <p:sp>
        <p:nvSpPr>
          <p:cNvPr id="4" name="Text Placeholder 3"/>
          <p:cNvSpPr>
            <a:spLocks noGrp="1"/>
          </p:cNvSpPr>
          <p:nvPr>
            <p:ph type="body" sz="half" idx="3"/>
          </p:nvPr>
        </p:nvSpPr>
        <p:spPr>
          <a:xfrm>
            <a:off x="6660232" y="6165304"/>
            <a:ext cx="144016" cy="216024"/>
          </a:xfrm>
        </p:spPr>
        <p:txBody>
          <a:bodyPr>
            <a:normAutofit fontScale="70000" lnSpcReduction="20000"/>
          </a:bodyPr>
          <a:lstStyle/>
          <a:p>
            <a:r>
              <a:rPr lang="sr-Cyrl-RS" dirty="0" smtClean="0"/>
              <a:t>.</a:t>
            </a:r>
            <a:endParaRPr lang="sr-Latn-RS" dirty="0"/>
          </a:p>
        </p:txBody>
      </p:sp>
      <p:sp>
        <p:nvSpPr>
          <p:cNvPr id="5" name="Content Placeholder 4"/>
          <p:cNvSpPr>
            <a:spLocks noGrp="1"/>
          </p:cNvSpPr>
          <p:nvPr>
            <p:ph sz="quarter" idx="2"/>
          </p:nvPr>
        </p:nvSpPr>
        <p:spPr>
          <a:xfrm>
            <a:off x="395536" y="3933056"/>
            <a:ext cx="6120680" cy="2376264"/>
          </a:xfrm>
        </p:spPr>
        <p:txBody>
          <a:bodyPr>
            <a:normAutofit/>
          </a:bodyPr>
          <a:lstStyle/>
          <a:p>
            <a:pPr marL="0" lvl="0" indent="0" algn="just">
              <a:buClr>
                <a:srgbClr val="0BD0D9"/>
              </a:buClr>
              <a:buNone/>
            </a:pPr>
            <a:r>
              <a:rPr lang="sr-Cyrl-RS" sz="1600" dirty="0">
                <a:solidFill>
                  <a:prstClr val="black"/>
                </a:solidFill>
              </a:rPr>
              <a:t>наставница туристичке групе предмета </a:t>
            </a:r>
            <a:r>
              <a:rPr lang="sr-Cyrl-RS" sz="1600" dirty="0" smtClean="0">
                <a:solidFill>
                  <a:prstClr val="black"/>
                </a:solidFill>
              </a:rPr>
              <a:t>дала им је примере</a:t>
            </a:r>
            <a:r>
              <a:rPr lang="sr-Cyrl-RS" sz="1600" dirty="0">
                <a:solidFill>
                  <a:prstClr val="black"/>
                </a:solidFill>
              </a:rPr>
              <a:t> туристичких аранжмана , калкулације аранжмана и објашњења</a:t>
            </a:r>
            <a:r>
              <a:rPr lang="sr-Cyrl-RS" sz="1600" dirty="0" smtClean="0">
                <a:solidFill>
                  <a:prstClr val="black"/>
                </a:solidFill>
              </a:rPr>
              <a:t>,</a:t>
            </a:r>
            <a:r>
              <a:rPr lang="sr-Cyrl-RS" sz="1600" dirty="0">
                <a:solidFill>
                  <a:prstClr val="black"/>
                </a:solidFill>
              </a:rPr>
              <a:t> тако да су ученици сазнали како све треба да </a:t>
            </a:r>
            <a:r>
              <a:rPr lang="sr-Cyrl-RS" sz="1600" dirty="0" smtClean="0">
                <a:solidFill>
                  <a:prstClr val="black"/>
                </a:solidFill>
              </a:rPr>
              <a:t>изгледа. </a:t>
            </a:r>
            <a:r>
              <a:rPr lang="sr-Cyrl-RS" sz="1600" dirty="0">
                <a:solidFill>
                  <a:prstClr val="black"/>
                </a:solidFill>
              </a:rPr>
              <a:t>Наравно, овде је најважније било да ученици искористе знање француког језика и да употребом ИТ ураде заједнички пројекат</a:t>
            </a:r>
            <a:r>
              <a:rPr lang="sr-Cyrl-RS" sz="1600" dirty="0" smtClean="0">
                <a:solidFill>
                  <a:prstClr val="black"/>
                </a:solidFill>
              </a:rPr>
              <a:t>.</a:t>
            </a:r>
          </a:p>
          <a:p>
            <a:pPr marL="285750" lvl="0" indent="-285750">
              <a:buClr>
                <a:srgbClr val="0BD0D9"/>
              </a:buClr>
              <a:buFontTx/>
              <a:buChar char="-"/>
            </a:pPr>
            <a:r>
              <a:rPr lang="sr-Cyrl-RS" sz="1600" dirty="0">
                <a:solidFill>
                  <a:prstClr val="black"/>
                </a:solidFill>
              </a:rPr>
              <a:t>И тако је дошло до идеје за пројекат:</a:t>
            </a:r>
          </a:p>
          <a:p>
            <a:pPr marL="0" lvl="0" indent="0">
              <a:buClr>
                <a:srgbClr val="0BD0D9"/>
              </a:buClr>
              <a:buNone/>
            </a:pPr>
            <a:r>
              <a:rPr lang="sr-Cyrl-RS" sz="1600" dirty="0" smtClean="0">
                <a:solidFill>
                  <a:prstClr val="black"/>
                </a:solidFill>
              </a:rPr>
              <a:t>                         Израда </a:t>
            </a:r>
            <a:r>
              <a:rPr lang="sr-Cyrl-RS" sz="1600" dirty="0">
                <a:solidFill>
                  <a:prstClr val="black"/>
                </a:solidFill>
              </a:rPr>
              <a:t>туристичког аранжмана:</a:t>
            </a:r>
          </a:p>
          <a:p>
            <a:pPr marL="0" lvl="0" indent="0" algn="just">
              <a:buClr>
                <a:srgbClr val="0BD0D9"/>
              </a:buClr>
              <a:buNone/>
            </a:pPr>
            <a:r>
              <a:rPr lang="sr-Cyrl-RS" sz="1600" dirty="0" smtClean="0">
                <a:solidFill>
                  <a:prstClr val="black"/>
                </a:solidFill>
              </a:rPr>
              <a:t>                                   </a:t>
            </a:r>
            <a:r>
              <a:rPr lang="sr-Cyrl-RS" sz="1600" b="1" dirty="0" smtClean="0">
                <a:solidFill>
                  <a:prstClr val="black"/>
                </a:solidFill>
              </a:rPr>
              <a:t>ПУТОВАЊЕ </a:t>
            </a:r>
            <a:r>
              <a:rPr lang="sr-Cyrl-RS" sz="1600" b="1" dirty="0">
                <a:solidFill>
                  <a:prstClr val="black"/>
                </a:solidFill>
              </a:rPr>
              <a:t>У ПАРИЗ</a:t>
            </a:r>
            <a:endParaRPr lang="sr-Latn-RS" sz="1700" b="1" dirty="0">
              <a:solidFill>
                <a:srgbClr val="04617B"/>
              </a:solidFill>
            </a:endParaRPr>
          </a:p>
          <a:p>
            <a:pPr marL="0" lvl="0" indent="0" algn="just">
              <a:buClr>
                <a:srgbClr val="0BD0D9"/>
              </a:buClr>
              <a:buNone/>
            </a:pPr>
            <a:endParaRPr lang="sr-Latn-RS" sz="1700" b="1" dirty="0">
              <a:solidFill>
                <a:srgbClr val="04617B"/>
              </a:solidFill>
            </a:endParaRPr>
          </a:p>
          <a:p>
            <a:pPr marL="0" indent="0" algn="just">
              <a:buNone/>
            </a:pPr>
            <a:endParaRPr lang="sr-Latn-RS" sz="1600" dirty="0"/>
          </a:p>
        </p:txBody>
      </p:sp>
      <p:pic>
        <p:nvPicPr>
          <p:cNvPr id="7" name="Content Placeholder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660232" y="3933056"/>
            <a:ext cx="1942386" cy="2427982"/>
          </a:xfrm>
        </p:spPr>
      </p:pic>
    </p:spTree>
    <p:extLst>
      <p:ext uri="{BB962C8B-B14F-4D97-AF65-F5344CB8AC3E}">
        <p14:creationId xmlns:p14="http://schemas.microsoft.com/office/powerpoint/2010/main" val="1858947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682400"/>
          </a:xfrm>
        </p:spPr>
        <p:txBody>
          <a:bodyPr/>
          <a:lstStyle/>
          <a:p>
            <a:r>
              <a:rPr lang="sr-Cyrl-RS" dirty="0" smtClean="0"/>
              <a:t>       Увод</a:t>
            </a:r>
            <a:endParaRPr lang="sr-Latn-RS" dirty="0"/>
          </a:p>
        </p:txBody>
      </p:sp>
      <p:sp>
        <p:nvSpPr>
          <p:cNvPr id="3" name="Text Placeholder 2"/>
          <p:cNvSpPr>
            <a:spLocks noGrp="1"/>
          </p:cNvSpPr>
          <p:nvPr>
            <p:ph type="body" idx="2"/>
          </p:nvPr>
        </p:nvSpPr>
        <p:spPr>
          <a:xfrm>
            <a:off x="685800" y="1340768"/>
            <a:ext cx="7774632" cy="4907632"/>
          </a:xfrm>
        </p:spPr>
        <p:txBody>
          <a:bodyPr>
            <a:normAutofit/>
          </a:bodyPr>
          <a:lstStyle/>
          <a:p>
            <a:r>
              <a:rPr lang="sr-Cyrl-RS" dirty="0" smtClean="0"/>
              <a:t>Наставница је прво објаснила  ученицима основну идеју:</a:t>
            </a:r>
          </a:p>
          <a:p>
            <a:pPr marL="285750" indent="-285750" algn="just">
              <a:buFontTx/>
              <a:buChar char="-"/>
            </a:pPr>
            <a:r>
              <a:rPr lang="sr-Cyrl-RS" dirty="0" smtClean="0"/>
              <a:t>Потребно је направити туристички аранжман за путовање у Париз.</a:t>
            </a:r>
          </a:p>
          <a:p>
            <a:pPr marL="285750" indent="-285750" algn="just">
              <a:buFontTx/>
              <a:buChar char="-"/>
            </a:pPr>
            <a:r>
              <a:rPr lang="sr-Cyrl-RS" dirty="0" smtClean="0"/>
              <a:t>Наставница је представила ученицима како пројекат треба да тече, на који начин да се реализује, колико ће временски да траје цео пројекат (2 недеље) као и време за поједине активности у току пројекта одн, фазе, на који начин и шта све треба да ураде, где и које информације да проналазе и шта је на крају потребно постићи.</a:t>
            </a:r>
          </a:p>
          <a:p>
            <a:endParaRPr lang="sr-Cyrl-RS" sz="800" dirty="0" smtClean="0"/>
          </a:p>
          <a:p>
            <a:pPr algn="just"/>
            <a:r>
              <a:rPr lang="sr-Cyrl-RS" dirty="0" smtClean="0"/>
              <a:t>Након тих основних упутстава наставница је поделила ученике  на 3 групе, водећи при том рачуна  да у свакој групи буду ученици различитог успеха. О овоме је наставница посебно водила рачуна због укључивања свих ученика у рад, а како је за реализацију  пројекта                                          било и лакших и тежих задатака, свако је могао да буде задужен</a:t>
            </a:r>
          </a:p>
          <a:p>
            <a:pPr algn="just"/>
            <a:r>
              <a:rPr lang="sr-Cyrl-RS" dirty="0" smtClean="0"/>
              <a:t>за  неки задатак.</a:t>
            </a:r>
          </a:p>
          <a:p>
            <a:endParaRPr lang="sr-Cyrl-RS" sz="900" dirty="0" smtClean="0"/>
          </a:p>
          <a:p>
            <a:pPr marL="285750" indent="-285750">
              <a:buFontTx/>
              <a:buChar char="-"/>
            </a:pPr>
            <a:r>
              <a:rPr lang="sr-Cyrl-RS" dirty="0" smtClean="0"/>
              <a:t>Све групе имају 3 елемента која су обавезна:</a:t>
            </a:r>
          </a:p>
          <a:p>
            <a:pPr marL="285750" indent="-285750">
              <a:buFontTx/>
              <a:buChar char="-"/>
            </a:pPr>
            <a:r>
              <a:rPr lang="sr-Cyrl-RS" dirty="0"/>
              <a:t>-</a:t>
            </a:r>
            <a:r>
              <a:rPr lang="sr-Cyrl-RS" dirty="0" smtClean="0"/>
              <a:t> аранжман за 7</a:t>
            </a:r>
            <a:r>
              <a:rPr lang="sr-Cyrl-RS" b="1" dirty="0" smtClean="0"/>
              <a:t> ноћи у Паризу</a:t>
            </a:r>
          </a:p>
          <a:p>
            <a:pPr marL="285750" indent="-285750">
              <a:buFontTx/>
              <a:buChar char="-"/>
            </a:pPr>
            <a:r>
              <a:rPr lang="sr-Cyrl-RS" dirty="0"/>
              <a:t>-</a:t>
            </a:r>
            <a:r>
              <a:rPr lang="sr-Cyrl-RS" dirty="0" smtClean="0"/>
              <a:t> путовање за </a:t>
            </a:r>
            <a:r>
              <a:rPr lang="sr-Cyrl-RS" b="1" dirty="0" smtClean="0"/>
              <a:t>10 особа</a:t>
            </a:r>
          </a:p>
          <a:p>
            <a:pPr marL="285750" indent="-285750">
              <a:buFontTx/>
              <a:buChar char="-"/>
            </a:pPr>
            <a:r>
              <a:rPr lang="sr-Cyrl-RS" dirty="0" smtClean="0"/>
              <a:t>- буџет од највише 8000 еура односно до </a:t>
            </a:r>
            <a:r>
              <a:rPr lang="sr-Cyrl-RS" b="1" dirty="0" smtClean="0"/>
              <a:t>800 еура по особи.</a:t>
            </a:r>
          </a:p>
          <a:p>
            <a:pPr marL="285750" indent="-285750">
              <a:buFontTx/>
              <a:buChar char="-"/>
            </a:pPr>
            <a:r>
              <a:rPr lang="sr-Cyrl-RS" dirty="0" smtClean="0"/>
              <a:t>За све остале елемете ученици су имали потпуну слободу избора.</a:t>
            </a:r>
          </a:p>
          <a:p>
            <a:pPr marL="285750" indent="-285750">
              <a:buFontTx/>
              <a:buChar char="-"/>
            </a:pPr>
            <a:r>
              <a:rPr lang="sr-Cyrl-RS" dirty="0" smtClean="0"/>
              <a:t>То је додатно допринело мотивисаности за рад пошто се свака                                                  група трудила да пронађе нешто што је интересантније и боље, па                                             је дошла до изражаја њихова маштовитост и креативност.</a:t>
            </a:r>
          </a:p>
          <a:p>
            <a:pPr marL="285750" indent="-285750">
              <a:buFontTx/>
              <a:buChar char="-"/>
            </a:pPr>
            <a:endParaRPr lang="sr-Cyrl-RS" dirty="0" smtClean="0"/>
          </a:p>
          <a:p>
            <a:endParaRPr lang="sr-Latn-R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372200" y="3717032"/>
            <a:ext cx="2087332" cy="2592288"/>
          </a:xfrm>
        </p:spPr>
      </p:pic>
    </p:spTree>
    <p:extLst>
      <p:ext uri="{BB962C8B-B14F-4D97-AF65-F5344CB8AC3E}">
        <p14:creationId xmlns:p14="http://schemas.microsoft.com/office/powerpoint/2010/main" val="298146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754408"/>
          </a:xfrm>
        </p:spPr>
        <p:txBody>
          <a:bodyPr/>
          <a:lstStyle/>
          <a:p>
            <a:r>
              <a:rPr lang="sr-Cyrl-RS" dirty="0" smtClean="0"/>
              <a:t>Прва фаза</a:t>
            </a:r>
            <a:endParaRPr lang="sr-Latn-RS" dirty="0"/>
          </a:p>
        </p:txBody>
      </p:sp>
      <p:sp>
        <p:nvSpPr>
          <p:cNvPr id="3" name="Text Placeholder 2"/>
          <p:cNvSpPr>
            <a:spLocks noGrp="1"/>
          </p:cNvSpPr>
          <p:nvPr>
            <p:ph type="body" idx="2"/>
          </p:nvPr>
        </p:nvSpPr>
        <p:spPr>
          <a:xfrm>
            <a:off x="685800" y="1412776"/>
            <a:ext cx="7846640" cy="4835624"/>
          </a:xfrm>
        </p:spPr>
        <p:txBody>
          <a:bodyPr>
            <a:normAutofit/>
          </a:bodyPr>
          <a:lstStyle/>
          <a:p>
            <a:pPr marL="285750" indent="-285750" algn="just">
              <a:buFontTx/>
              <a:buChar char="-"/>
            </a:pPr>
            <a:r>
              <a:rPr lang="sr-Cyrl-RS" sz="1600" dirty="0" smtClean="0"/>
              <a:t>За успешну реализацију пројекта, веома је важно имати добру организацију. </a:t>
            </a:r>
            <a:endParaRPr lang="sr-Cyrl-RS" sz="1600" dirty="0"/>
          </a:p>
          <a:p>
            <a:pPr marL="285750" indent="-285750" algn="just">
              <a:buFontTx/>
              <a:buChar char="-"/>
            </a:pPr>
            <a:r>
              <a:rPr lang="sr-Cyrl-RS" sz="1600" dirty="0" smtClean="0"/>
              <a:t>Зато је за вођу тима у свакој групи одређен најбољи ученик. Његова улога је веома одговорна зато што поред свог дела посла, треба да добро координира рад осталих чланова групе  и да помаже, као и да на крају преда комплетан рад.</a:t>
            </a:r>
          </a:p>
          <a:p>
            <a:pPr marL="285750" indent="-285750" algn="just">
              <a:buFontTx/>
              <a:buChar char="-"/>
            </a:pPr>
            <a:r>
              <a:rPr lang="sr-Cyrl-RS" sz="1600" dirty="0" smtClean="0"/>
              <a:t>У оквиру група, ученици се договарају међусобно и сваки ученик добија свој задатак (сходно својим могућностима).  </a:t>
            </a:r>
          </a:p>
          <a:p>
            <a:pPr marL="285750" indent="-285750" algn="just">
              <a:buFontTx/>
              <a:buChar char="-"/>
            </a:pPr>
            <a:r>
              <a:rPr lang="sr-Cyrl-RS" sz="1600" dirty="0" smtClean="0"/>
              <a:t>Потребно је направити  туристички аранжман али не са исмишњеним подацима, већ је неопходно да путем интернета пронађу праве податке о: превозном средству , хотелу, ресторанима, музејима, местима за излазак, и сл.</a:t>
            </a:r>
          </a:p>
          <a:p>
            <a:pPr marL="285750" indent="-285750">
              <a:buFontTx/>
              <a:buChar char="-"/>
            </a:pPr>
            <a:r>
              <a:rPr lang="sr-Cyrl-RS" sz="1600" dirty="0" smtClean="0"/>
              <a:t>Како је буџет лимитиран, свако је требао да изабере минимум 2 предлога, како би касније приликом склапања целог аранжмана могли да                                   врше евентулане измене због уклапања  у буджет.</a:t>
            </a:r>
          </a:p>
          <a:p>
            <a:pPr marL="285750" indent="-285750">
              <a:buFontTx/>
              <a:buChar char="-"/>
            </a:pPr>
            <a:r>
              <a:rPr lang="sr-Cyrl-RS" sz="1600" dirty="0" smtClean="0"/>
              <a:t>Наравно, поред елемената који су уклапали у буджет, могли                                          су да дају и предлоге за факултативне изласке, обиласке и сл.</a:t>
            </a:r>
          </a:p>
          <a:p>
            <a:pPr marL="285750" indent="-285750">
              <a:buFontTx/>
              <a:buChar char="-"/>
            </a:pPr>
            <a:r>
              <a:rPr lang="sr-Cyrl-RS" sz="1600" dirty="0" smtClean="0"/>
              <a:t>Након што су пронашли потребне податке, ученици шаљу                                             своје предлоге свим члановима групе. </a:t>
            </a:r>
            <a:endParaRPr lang="sr-Latn-RS" sz="16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660232" y="4293096"/>
            <a:ext cx="1955353" cy="1957391"/>
          </a:xfrm>
        </p:spPr>
      </p:pic>
    </p:spTree>
    <p:extLst>
      <p:ext uri="{BB962C8B-B14F-4D97-AF65-F5344CB8AC3E}">
        <p14:creationId xmlns:p14="http://schemas.microsoft.com/office/powerpoint/2010/main" val="993554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826416"/>
          </a:xfrm>
        </p:spPr>
        <p:txBody>
          <a:bodyPr/>
          <a:lstStyle/>
          <a:p>
            <a:r>
              <a:rPr lang="sr-Cyrl-RS" dirty="0" smtClean="0"/>
              <a:t>Друга фаза</a:t>
            </a:r>
            <a:endParaRPr lang="sr-Latn-RS" dirty="0"/>
          </a:p>
        </p:txBody>
      </p:sp>
      <p:sp>
        <p:nvSpPr>
          <p:cNvPr id="3" name="Text Placeholder 2"/>
          <p:cNvSpPr>
            <a:spLocks noGrp="1"/>
          </p:cNvSpPr>
          <p:nvPr>
            <p:ph type="body" idx="2"/>
          </p:nvPr>
        </p:nvSpPr>
        <p:spPr>
          <a:xfrm>
            <a:off x="685800" y="1484784"/>
            <a:ext cx="7918648" cy="4763616"/>
          </a:xfrm>
        </p:spPr>
        <p:txBody>
          <a:bodyPr>
            <a:normAutofit/>
          </a:bodyPr>
          <a:lstStyle/>
          <a:p>
            <a:pPr marL="285750" indent="-285750" algn="just">
              <a:buFontTx/>
              <a:buChar char="-"/>
            </a:pPr>
            <a:r>
              <a:rPr lang="sr-Cyrl-RS" sz="1600" dirty="0" smtClean="0"/>
              <a:t>Када су пронађени сви потребни елементи, и када сви ученици добију све податке, креће онај најтежи али изузетно важан део. </a:t>
            </a:r>
          </a:p>
          <a:p>
            <a:pPr marL="285750" indent="-285750" algn="just">
              <a:buFontTx/>
              <a:buChar char="-"/>
            </a:pPr>
            <a:r>
              <a:rPr lang="sr-Cyrl-RS" sz="1600" dirty="0"/>
              <a:t>Т</a:t>
            </a:r>
            <a:r>
              <a:rPr lang="sr-Cyrl-RS" sz="1600" dirty="0" smtClean="0"/>
              <a:t>у је највише заступљен заједнички рад. Ученици су стално у контакту и размењују идеје (путем фејсбука, вибера, мејла, порука...). Уклапају елементе у предвиђени буџет, предлажу факултативне обиласке и сл.</a:t>
            </a:r>
          </a:p>
          <a:p>
            <a:pPr marL="285750" indent="-285750">
              <a:buFontTx/>
              <a:buChar char="-"/>
            </a:pPr>
            <a:r>
              <a:rPr lang="sr-Cyrl-RS" sz="1600" dirty="0" smtClean="0"/>
              <a:t>Након што су одабрали све потребне елементе и склопили понуду,  сваки ученик се враћа свом делу посла : пише реченице о оном елементу који је био његов задатак, бира слике којима ће да илуструје и сл.</a:t>
            </a:r>
          </a:p>
          <a:p>
            <a:pPr marL="285750" indent="-285750">
              <a:buFontTx/>
              <a:buChar char="-"/>
            </a:pPr>
            <a:r>
              <a:rPr lang="sr-Cyrl-RS" sz="1600" dirty="0" smtClean="0"/>
              <a:t>Склапање реченица су биле такође битан део задатка, јер                                             су ученици добили упутство да је потребно да приликом                                                  писања употребе 4 глаголска времена (презент, футур,                                                   перфекат и имперфекат ), односно да не користе само                                                  једно време. На овај начин наставница ће проверити и                                                   колико ученици могу да примене стечена знања из језика.</a:t>
            </a:r>
          </a:p>
          <a:p>
            <a:pPr marL="285750" indent="-285750">
              <a:buFontTx/>
              <a:buChar char="-"/>
            </a:pPr>
            <a:r>
              <a:rPr lang="sr-Cyrl-RS" sz="1600" dirty="0" smtClean="0"/>
              <a:t>Када заврше, све  шаљу вођи тима.</a:t>
            </a:r>
          </a:p>
          <a:p>
            <a:pPr marL="285750" indent="-285750">
              <a:buFontTx/>
              <a:buChar char="-"/>
            </a:pPr>
            <a:endParaRPr lang="sr-Cyrl-RS" sz="1600" dirty="0" smtClean="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458703" y="3573015"/>
            <a:ext cx="2140308" cy="2675385"/>
          </a:xfrm>
        </p:spPr>
      </p:pic>
    </p:spTree>
    <p:extLst>
      <p:ext uri="{BB962C8B-B14F-4D97-AF65-F5344CB8AC3E}">
        <p14:creationId xmlns:p14="http://schemas.microsoft.com/office/powerpoint/2010/main" val="2735070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826416"/>
          </a:xfrm>
        </p:spPr>
        <p:txBody>
          <a:bodyPr/>
          <a:lstStyle/>
          <a:p>
            <a:r>
              <a:rPr lang="sr-Cyrl-RS" dirty="0" smtClean="0"/>
              <a:t>Трећа фаза</a:t>
            </a:r>
            <a:endParaRPr lang="sr-Latn-RS" dirty="0"/>
          </a:p>
        </p:txBody>
      </p:sp>
      <p:sp>
        <p:nvSpPr>
          <p:cNvPr id="3" name="Text Placeholder 2"/>
          <p:cNvSpPr>
            <a:spLocks noGrp="1"/>
          </p:cNvSpPr>
          <p:nvPr>
            <p:ph type="body" idx="2"/>
          </p:nvPr>
        </p:nvSpPr>
        <p:spPr>
          <a:xfrm>
            <a:off x="685800" y="1412776"/>
            <a:ext cx="8062664" cy="4835624"/>
          </a:xfrm>
        </p:spPr>
        <p:txBody>
          <a:bodyPr>
            <a:normAutofit/>
          </a:bodyPr>
          <a:lstStyle/>
          <a:p>
            <a:pPr marL="285750" indent="-285750" algn="just">
              <a:buFontTx/>
              <a:buChar char="-"/>
            </a:pPr>
            <a:r>
              <a:rPr lang="sr-Cyrl-RS" sz="1600" dirty="0" smtClean="0"/>
              <a:t>Вођа групе уклапа све елементе, и склапа коначни изгледа аранжмана, уклапа реченице, проверава како су реченице написане, да ли су употребљена различита глаголска времена, коригује, подешава слике....</a:t>
            </a:r>
          </a:p>
          <a:p>
            <a:pPr marL="285750" indent="-285750">
              <a:buFontTx/>
              <a:buChar char="-"/>
            </a:pPr>
            <a:endParaRPr lang="sr-Cyrl-RS" sz="800" dirty="0" smtClean="0"/>
          </a:p>
          <a:p>
            <a:pPr marL="285750" indent="-285750" algn="just">
              <a:buFontTx/>
              <a:buChar char="-"/>
            </a:pPr>
            <a:r>
              <a:rPr lang="sr-Cyrl-RS" sz="1600" dirty="0" smtClean="0"/>
              <a:t>Након што заврши комплетан аранжман, вођа групе пише и калкулацију аранжмана, како би се видела цена свих елемената и да ли су се уклопили у предвиђени буџет.</a:t>
            </a:r>
          </a:p>
          <a:p>
            <a:pPr marL="285750" indent="-285750">
              <a:buFontTx/>
              <a:buChar char="-"/>
            </a:pPr>
            <a:endParaRPr lang="sr-Cyrl-RS" sz="800" dirty="0"/>
          </a:p>
          <a:p>
            <a:pPr marL="285750" indent="-285750">
              <a:buFontTx/>
              <a:buChar char="-"/>
            </a:pPr>
            <a:r>
              <a:rPr lang="sr-Cyrl-RS" sz="1600" dirty="0" smtClean="0"/>
              <a:t>Када је то готово, вођа групе шаље комплетан задатак   </a:t>
            </a:r>
            <a:r>
              <a:rPr lang="sr-Cyrl-RS" sz="1600" dirty="0"/>
              <a:t>свим члановима тима,                                                     ради </a:t>
            </a:r>
            <a:r>
              <a:rPr lang="sr-Cyrl-RS" sz="1600" dirty="0" smtClean="0"/>
              <a:t>коначне провере, евентуалне допуне и слично.</a:t>
            </a:r>
          </a:p>
          <a:p>
            <a:pPr marL="285750" indent="-285750">
              <a:buFontTx/>
              <a:buChar char="-"/>
            </a:pPr>
            <a:endParaRPr lang="sr-Cyrl-RS" sz="800" dirty="0"/>
          </a:p>
          <a:p>
            <a:pPr marL="285750" indent="-285750">
              <a:buFontTx/>
              <a:buChar char="-"/>
            </a:pPr>
            <a:r>
              <a:rPr lang="sr-Cyrl-RS" sz="1600" dirty="0" smtClean="0"/>
              <a:t>Када се сложе да је све у реду, вођа тима шаље наставници                                                комплетно урађен  задатак.</a:t>
            </a:r>
          </a:p>
          <a:p>
            <a:pPr marL="285750" indent="-285750">
              <a:buFontTx/>
              <a:buChar char="-"/>
            </a:pPr>
            <a:endParaRPr lang="sr-Cyrl-RS" sz="1600" dirty="0" smtClean="0"/>
          </a:p>
          <a:p>
            <a:pPr marL="285750" indent="-285750">
              <a:buFontTx/>
              <a:buChar char="-"/>
            </a:pPr>
            <a:endParaRPr lang="sr-Cyrl-RS" sz="1600" dirty="0"/>
          </a:p>
          <a:p>
            <a:pPr marL="285750" indent="-285750">
              <a:buFontTx/>
              <a:buChar char="-"/>
            </a:pPr>
            <a:r>
              <a:rPr lang="sr-Cyrl-RS" sz="1600" dirty="0" smtClean="0"/>
              <a:t>НАПОМЕНА:  Током целог пројекта комуникација је                                                 остваривана пуем фејсбука, мејла, вибера, скајпа, порука.</a:t>
            </a:r>
          </a:p>
          <a:p>
            <a:pPr marL="285750" indent="-285750">
              <a:buFontTx/>
              <a:buChar char="-"/>
            </a:pPr>
            <a:endParaRPr lang="sr-Latn-RS" sz="16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372200" y="3861048"/>
            <a:ext cx="2314600" cy="2314600"/>
          </a:xfrm>
        </p:spPr>
      </p:pic>
    </p:spTree>
    <p:extLst>
      <p:ext uri="{BB962C8B-B14F-4D97-AF65-F5344CB8AC3E}">
        <p14:creationId xmlns:p14="http://schemas.microsoft.com/office/powerpoint/2010/main" val="4055490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5542384" cy="754408"/>
          </a:xfrm>
        </p:spPr>
        <p:txBody>
          <a:bodyPr/>
          <a:lstStyle/>
          <a:p>
            <a:r>
              <a:rPr lang="sr-Cyrl-RS" dirty="0" smtClean="0"/>
              <a:t>        Евалуација и самоевалуација</a:t>
            </a:r>
            <a:endParaRPr lang="sr-Latn-RS" dirty="0"/>
          </a:p>
        </p:txBody>
      </p:sp>
      <p:sp>
        <p:nvSpPr>
          <p:cNvPr id="3" name="Text Placeholder 2"/>
          <p:cNvSpPr>
            <a:spLocks noGrp="1"/>
          </p:cNvSpPr>
          <p:nvPr>
            <p:ph type="body" idx="2"/>
          </p:nvPr>
        </p:nvSpPr>
        <p:spPr>
          <a:xfrm>
            <a:off x="685800" y="1412776"/>
            <a:ext cx="7702624" cy="4752528"/>
          </a:xfrm>
        </p:spPr>
        <p:txBody>
          <a:bodyPr>
            <a:normAutofit/>
          </a:bodyPr>
          <a:lstStyle/>
          <a:p>
            <a:pPr algn="just"/>
            <a:r>
              <a:rPr lang="sr-Cyrl-RS" sz="1600" dirty="0" smtClean="0"/>
              <a:t>Наставница је на основу своје чек листе и евалуационе листе ученика оценила да ли су остварени исходи, у којој је мери пројекат успешно спроведен, да ли је све протекло како је планирано, шта је било успешно, шта не, да ли су сви ученици били активни, да ли су сарађивали и шта би могло да се промени. То је урађено праћењем целокупног рада током пројекта, анализом резултата као и анализом одговора које су ученици дали у табелама.</a:t>
            </a:r>
          </a:p>
          <a:p>
            <a:pPr algn="just"/>
            <a:r>
              <a:rPr lang="sr-Cyrl-RS" sz="1600" dirty="0" smtClean="0"/>
              <a:t>Ученици су добили табеле у којима су оценили свој рад, учешће у тиму, допринос реализацији пројекта, стеченом знању у току израде пројекта.  Затим су имали прилике да наведу колико им се допао овај начин рада и  </a:t>
            </a:r>
            <a:r>
              <a:rPr lang="sr-Cyrl-RS" sz="1600" dirty="0"/>
              <a:t>шта  им је у току рада </a:t>
            </a:r>
            <a:r>
              <a:rPr lang="sr-Cyrl-RS" sz="1600" dirty="0" smtClean="0"/>
              <a:t>    било тешко, шта им је задавало највише  проблема.</a:t>
            </a:r>
          </a:p>
          <a:p>
            <a:r>
              <a:rPr lang="sr-Cyrl-RS" sz="1600" dirty="0" smtClean="0"/>
              <a:t>-Односно сви ученици су добили једну табелу коју су                                                      попунили, а вође тимова добили су додатно још једну                                                     табелу у којој су оцели посебно рад своје групе.</a:t>
            </a:r>
          </a:p>
          <a:p>
            <a:r>
              <a:rPr lang="sr-Cyrl-RS" sz="1600" dirty="0" smtClean="0"/>
              <a:t>-Након што је прегледала радове, наставница је пренела                                            ученицима своје утиске и коментаре, скренула пажњу на                                            пропусте и указала на језичке грешке. Но, без обзира на                                             грешке, наставница је похвалила све ученике зато што су                                              сви учествовали и успели да заврше задатак.</a:t>
            </a:r>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156176" y="3861048"/>
            <a:ext cx="2243137" cy="2243137"/>
          </a:xfrm>
        </p:spPr>
      </p:pic>
    </p:spTree>
    <p:extLst>
      <p:ext uri="{BB962C8B-B14F-4D97-AF65-F5344CB8AC3E}">
        <p14:creationId xmlns:p14="http://schemas.microsoft.com/office/powerpoint/2010/main" val="3944330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48648"/>
          </a:xfrm>
        </p:spPr>
        <p:txBody>
          <a:bodyPr>
            <a:normAutofit fontScale="90000"/>
          </a:bodyPr>
          <a:lstStyle/>
          <a:p>
            <a:pPr algn="ctr"/>
            <a:r>
              <a:rPr lang="sr-Cyrl-RS" sz="2000" dirty="0" smtClean="0"/>
              <a:t>Табела за све ученике</a:t>
            </a:r>
            <a:endParaRPr lang="sr-Latn-RS" sz="2000"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51326" y="1196975"/>
            <a:ext cx="5241347" cy="512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5423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a:bodyPr>
          <a:lstStyle/>
          <a:p>
            <a:pPr algn="ctr"/>
            <a:r>
              <a:rPr lang="sr-Cyrl-RS" sz="1800" dirty="0" smtClean="0"/>
              <a:t>Табела за вође група</a:t>
            </a:r>
            <a:endParaRPr lang="sr-Latn-RS" sz="1800"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1556792"/>
            <a:ext cx="5906250" cy="423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0654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648</TotalTime>
  <Words>1359</Words>
  <Application>Microsoft Office PowerPoint</Application>
  <PresentationFormat>On-screen Show (4:3)</PresentationFormat>
  <Paragraphs>76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Flow</vt:lpstr>
      <vt:lpstr>Водимо вас у Париз</vt:lpstr>
      <vt:lpstr>          Идеја</vt:lpstr>
      <vt:lpstr>       Увод</vt:lpstr>
      <vt:lpstr>Прва фаза</vt:lpstr>
      <vt:lpstr>Друга фаза</vt:lpstr>
      <vt:lpstr>Трећа фаза</vt:lpstr>
      <vt:lpstr>        Евалуација и самоевалуација</vt:lpstr>
      <vt:lpstr>Табела за све ученике</vt:lpstr>
      <vt:lpstr>Табела за вође група</vt:lpstr>
      <vt:lpstr>          Коментар</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Valentina Popovic</dc:creator>
  <cp:lastModifiedBy>Valentina Popovic</cp:lastModifiedBy>
  <cp:revision>56</cp:revision>
  <dcterms:created xsi:type="dcterms:W3CDTF">2020-05-30T11:27:30Z</dcterms:created>
  <dcterms:modified xsi:type="dcterms:W3CDTF">2020-05-31T13:52:55Z</dcterms:modified>
</cp:coreProperties>
</file>